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Instrument Sans Medium" panose="020B0604020202020204" charset="0"/>
      <p:regular r:id="rId13"/>
    </p:embeddedFon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750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4546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QuickDesk - Simplifying IT Support</a:t>
            </a:r>
            <a:endParaRPr lang="en-US" sz="4450" dirty="0"/>
          </a:p>
        </p:txBody>
      </p:sp>
      <p:sp>
        <p:nvSpPr>
          <p:cNvPr id="4" name="Text 1"/>
          <p:cNvSpPr/>
          <p:nvPr/>
        </p:nvSpPr>
        <p:spPr>
          <a:xfrm>
            <a:off x="793790" y="4503182"/>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Presented by: Harshit, Aditya, Varun, Sankalp</a:t>
            </a:r>
            <a:endParaRPr lang="en-US" sz="1750" dirty="0"/>
          </a:p>
        </p:txBody>
      </p:sp>
      <p:sp>
        <p:nvSpPr>
          <p:cNvPr id="5" name="Text 2"/>
          <p:cNvSpPr/>
          <p:nvPr/>
        </p:nvSpPr>
        <p:spPr>
          <a:xfrm>
            <a:off x="793790" y="512123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Date</a:t>
            </a:r>
            <a:r>
              <a:rPr lang="en-US" sz="1750">
                <a:solidFill>
                  <a:srgbClr val="C7CDD6"/>
                </a:solidFill>
                <a:latin typeface="Inter" pitchFamily="34" charset="0"/>
                <a:ea typeface="Inter" pitchFamily="34" charset="-122"/>
                <a:cs typeface="Inter" pitchFamily="34" charset="-120"/>
              </a:rPr>
              <a:t>: August 2, </a:t>
            </a:r>
            <a:r>
              <a:rPr lang="en-US" sz="1750" dirty="0">
                <a:solidFill>
                  <a:srgbClr val="C7CDD6"/>
                </a:solidFill>
                <a:latin typeface="Inter" pitchFamily="34" charset="0"/>
                <a:ea typeface="Inter" pitchFamily="34" charset="-122"/>
                <a:cs typeface="Inter" pitchFamily="34" charset="-120"/>
              </a:rPr>
              <a:t>2025</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799273"/>
            <a:ext cx="847975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Comprehensive Admin Features</a:t>
            </a:r>
            <a:endParaRPr lang="en-US" sz="4450" dirty="0"/>
          </a:p>
        </p:txBody>
      </p:sp>
      <p:sp>
        <p:nvSpPr>
          <p:cNvPr id="3" name="Text 1"/>
          <p:cNvSpPr/>
          <p:nvPr/>
        </p:nvSpPr>
        <p:spPr>
          <a:xfrm>
            <a:off x="793790" y="296168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QuickDesk provides administrators with robust control and oversight capabilities to ensure smooth operations and effective support management.</a:t>
            </a:r>
            <a:endParaRPr lang="en-US" sz="1750" dirty="0"/>
          </a:p>
        </p:txBody>
      </p:sp>
      <p:pic>
        <p:nvPicPr>
          <p:cNvPr id="4" name="Image 0" descr="preencoded.png"/>
          <p:cNvPicPr>
            <a:picLocks noChangeAspect="1"/>
          </p:cNvPicPr>
          <p:nvPr/>
        </p:nvPicPr>
        <p:blipFill>
          <a:blip r:embed="rId3"/>
          <a:stretch>
            <a:fillRect/>
          </a:stretch>
        </p:blipFill>
        <p:spPr>
          <a:xfrm>
            <a:off x="793790" y="3942636"/>
            <a:ext cx="680442" cy="680442"/>
          </a:xfrm>
          <a:prstGeom prst="rect">
            <a:avLst/>
          </a:prstGeom>
        </p:spPr>
      </p:pic>
      <p:sp>
        <p:nvSpPr>
          <p:cNvPr id="5" name="Text 2"/>
          <p:cNvSpPr/>
          <p:nvPr/>
        </p:nvSpPr>
        <p:spPr>
          <a:xfrm>
            <a:off x="1757720" y="4133969"/>
            <a:ext cx="3194685" cy="708660"/>
          </a:xfrm>
          <a:prstGeom prst="rect">
            <a:avLst/>
          </a:prstGeom>
          <a:noFill/>
          <a:ln/>
        </p:spPr>
        <p:txBody>
          <a:bodyPr wrap="squar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Role &amp; Permission Management</a:t>
            </a:r>
            <a:endParaRPr lang="en-US" sz="2200" dirty="0"/>
          </a:p>
        </p:txBody>
      </p:sp>
      <p:sp>
        <p:nvSpPr>
          <p:cNvPr id="6" name="Text 3"/>
          <p:cNvSpPr/>
          <p:nvPr/>
        </p:nvSpPr>
        <p:spPr>
          <a:xfrm>
            <a:off x="1757720" y="4978717"/>
            <a:ext cx="3194685"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Define and assign custom roles with specific access levels to different users.</a:t>
            </a:r>
            <a:endParaRPr lang="en-US" sz="1750" dirty="0"/>
          </a:p>
        </p:txBody>
      </p:sp>
      <p:pic>
        <p:nvPicPr>
          <p:cNvPr id="7" name="Image 1" descr="preencoded.png"/>
          <p:cNvPicPr>
            <a:picLocks noChangeAspect="1"/>
          </p:cNvPicPr>
          <p:nvPr/>
        </p:nvPicPr>
        <p:blipFill>
          <a:blip r:embed="rId4"/>
          <a:stretch>
            <a:fillRect/>
          </a:stretch>
        </p:blipFill>
        <p:spPr>
          <a:xfrm>
            <a:off x="5235893" y="3942636"/>
            <a:ext cx="680442" cy="680442"/>
          </a:xfrm>
          <a:prstGeom prst="rect">
            <a:avLst/>
          </a:prstGeom>
        </p:spPr>
      </p:pic>
      <p:sp>
        <p:nvSpPr>
          <p:cNvPr id="8" name="Text 4"/>
          <p:cNvSpPr/>
          <p:nvPr/>
        </p:nvSpPr>
        <p:spPr>
          <a:xfrm>
            <a:off x="6199823" y="41339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Category Control</a:t>
            </a:r>
            <a:endParaRPr lang="en-US" sz="2200" dirty="0"/>
          </a:p>
        </p:txBody>
      </p:sp>
      <p:sp>
        <p:nvSpPr>
          <p:cNvPr id="9" name="Text 5"/>
          <p:cNvSpPr/>
          <p:nvPr/>
        </p:nvSpPr>
        <p:spPr>
          <a:xfrm>
            <a:off x="6199823" y="4624388"/>
            <a:ext cx="3194685"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Customize and manage ticket categories to streamline organization and routing.</a:t>
            </a:r>
            <a:endParaRPr lang="en-US" sz="1750" dirty="0"/>
          </a:p>
        </p:txBody>
      </p:sp>
      <p:pic>
        <p:nvPicPr>
          <p:cNvPr id="10" name="Image 2" descr="preencoded.png"/>
          <p:cNvPicPr>
            <a:picLocks noChangeAspect="1"/>
          </p:cNvPicPr>
          <p:nvPr/>
        </p:nvPicPr>
        <p:blipFill>
          <a:blip r:embed="rId5"/>
          <a:stretch>
            <a:fillRect/>
          </a:stretch>
        </p:blipFill>
        <p:spPr>
          <a:xfrm>
            <a:off x="9677995" y="3942636"/>
            <a:ext cx="680442" cy="680442"/>
          </a:xfrm>
          <a:prstGeom prst="rect">
            <a:avLst/>
          </a:prstGeom>
        </p:spPr>
      </p:pic>
      <p:sp>
        <p:nvSpPr>
          <p:cNvPr id="11" name="Text 6"/>
          <p:cNvSpPr/>
          <p:nvPr/>
        </p:nvSpPr>
        <p:spPr>
          <a:xfrm>
            <a:off x="10641925" y="4133969"/>
            <a:ext cx="3194685" cy="708660"/>
          </a:xfrm>
          <a:prstGeom prst="rect">
            <a:avLst/>
          </a:prstGeom>
          <a:noFill/>
          <a:ln/>
        </p:spPr>
        <p:txBody>
          <a:bodyPr wrap="squar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Ticket Statistics &amp; Reporting</a:t>
            </a:r>
            <a:endParaRPr lang="en-US" sz="2200" dirty="0"/>
          </a:p>
        </p:txBody>
      </p:sp>
      <p:sp>
        <p:nvSpPr>
          <p:cNvPr id="12" name="Text 7"/>
          <p:cNvSpPr/>
          <p:nvPr/>
        </p:nvSpPr>
        <p:spPr>
          <a:xfrm>
            <a:off x="10641925" y="4978717"/>
            <a:ext cx="3194685" cy="1451610"/>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Gain insights into support performance with comprehensive ticket metrics and reports.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989183"/>
            <a:ext cx="6933009"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Introduction to QuickDesk</a:t>
            </a:r>
            <a:endParaRPr lang="en-US" sz="4450" dirty="0"/>
          </a:p>
        </p:txBody>
      </p:sp>
      <p:sp>
        <p:nvSpPr>
          <p:cNvPr id="3" name="Text 1"/>
          <p:cNvSpPr/>
          <p:nvPr/>
        </p:nvSpPr>
        <p:spPr>
          <a:xfrm>
            <a:off x="793790" y="4151590"/>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QuickDesk is an intuitive, user-friendly help desk system designed to revolutionize IT support within organizations. It empowers users to effortlessly raise support tickets and provides support staff with robust tools to efficiently manage and resolve queries. Our primary goal is to streamline communication and enhance the overall support experience.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522214"/>
            <a:ext cx="114642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Addressing Real-World Support Challenges</a:t>
            </a:r>
            <a:endParaRPr lang="en-US" sz="4450" dirty="0"/>
          </a:p>
        </p:txBody>
      </p:sp>
      <p:sp>
        <p:nvSpPr>
          <p:cNvPr id="3" name="Shape 1"/>
          <p:cNvSpPr/>
          <p:nvPr/>
        </p:nvSpPr>
        <p:spPr>
          <a:xfrm>
            <a:off x="793790" y="2684621"/>
            <a:ext cx="510302" cy="510302"/>
          </a:xfrm>
          <a:prstGeom prst="roundRect">
            <a:avLst>
              <a:gd name="adj" fmla="val 6667"/>
            </a:avLst>
          </a:prstGeom>
          <a:solidFill>
            <a:srgbClr val="434348"/>
          </a:solidFill>
          <a:ln/>
        </p:spPr>
      </p:sp>
      <p:sp>
        <p:nvSpPr>
          <p:cNvPr id="4" name="Text 2"/>
          <p:cNvSpPr/>
          <p:nvPr/>
        </p:nvSpPr>
        <p:spPr>
          <a:xfrm>
            <a:off x="878860" y="272712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1</a:t>
            </a:r>
            <a:endParaRPr lang="en-US" sz="2650" dirty="0"/>
          </a:p>
        </p:txBody>
      </p:sp>
      <p:sp>
        <p:nvSpPr>
          <p:cNvPr id="5" name="Text 3"/>
          <p:cNvSpPr/>
          <p:nvPr/>
        </p:nvSpPr>
        <p:spPr>
          <a:xfrm>
            <a:off x="1530906" y="2762488"/>
            <a:ext cx="3047167"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Fragmented Processes</a:t>
            </a:r>
            <a:endParaRPr lang="en-US" sz="2200" dirty="0"/>
          </a:p>
        </p:txBody>
      </p:sp>
      <p:sp>
        <p:nvSpPr>
          <p:cNvPr id="6" name="Text 4"/>
          <p:cNvSpPr/>
          <p:nvPr/>
        </p:nvSpPr>
        <p:spPr>
          <a:xfrm>
            <a:off x="1530906" y="3252907"/>
            <a:ext cx="564249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Many organizations lack a structured support process, leading to inefficiencies and dropped issues.</a:t>
            </a:r>
            <a:endParaRPr lang="en-US" sz="1750" dirty="0"/>
          </a:p>
        </p:txBody>
      </p:sp>
      <p:sp>
        <p:nvSpPr>
          <p:cNvPr id="7" name="Shape 5"/>
          <p:cNvSpPr/>
          <p:nvPr/>
        </p:nvSpPr>
        <p:spPr>
          <a:xfrm>
            <a:off x="7456884" y="2684621"/>
            <a:ext cx="510302" cy="510302"/>
          </a:xfrm>
          <a:prstGeom prst="roundRect">
            <a:avLst>
              <a:gd name="adj" fmla="val 6667"/>
            </a:avLst>
          </a:prstGeom>
          <a:solidFill>
            <a:srgbClr val="434348"/>
          </a:solidFill>
          <a:ln/>
        </p:spPr>
      </p:sp>
      <p:sp>
        <p:nvSpPr>
          <p:cNvPr id="8" name="Text 6"/>
          <p:cNvSpPr/>
          <p:nvPr/>
        </p:nvSpPr>
        <p:spPr>
          <a:xfrm>
            <a:off x="7541955" y="272712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2</a:t>
            </a:r>
            <a:endParaRPr lang="en-US" sz="2650" dirty="0"/>
          </a:p>
        </p:txBody>
      </p:sp>
      <p:sp>
        <p:nvSpPr>
          <p:cNvPr id="9" name="Text 7"/>
          <p:cNvSpPr/>
          <p:nvPr/>
        </p:nvSpPr>
        <p:spPr>
          <a:xfrm>
            <a:off x="8194000" y="2762488"/>
            <a:ext cx="2896910"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Lost Communications</a:t>
            </a:r>
            <a:endParaRPr lang="en-US" sz="2200" dirty="0"/>
          </a:p>
        </p:txBody>
      </p:sp>
      <p:sp>
        <p:nvSpPr>
          <p:cNvPr id="10" name="Text 8"/>
          <p:cNvSpPr/>
          <p:nvPr/>
        </p:nvSpPr>
        <p:spPr>
          <a:xfrm>
            <a:off x="8194000" y="3252907"/>
            <a:ext cx="5642610"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Queries often get buried in overwhelming email inboxes, making tracking and follow-up nearly impossible.</a:t>
            </a:r>
            <a:endParaRPr lang="en-US" sz="1750" dirty="0"/>
          </a:p>
        </p:txBody>
      </p:sp>
      <p:sp>
        <p:nvSpPr>
          <p:cNvPr id="11" name="Shape 9"/>
          <p:cNvSpPr/>
          <p:nvPr/>
        </p:nvSpPr>
        <p:spPr>
          <a:xfrm>
            <a:off x="793790" y="4795242"/>
            <a:ext cx="510302" cy="510302"/>
          </a:xfrm>
          <a:prstGeom prst="roundRect">
            <a:avLst>
              <a:gd name="adj" fmla="val 6667"/>
            </a:avLst>
          </a:prstGeom>
          <a:solidFill>
            <a:srgbClr val="434348"/>
          </a:solidFill>
          <a:ln/>
        </p:spPr>
      </p:sp>
      <p:sp>
        <p:nvSpPr>
          <p:cNvPr id="12" name="Text 10"/>
          <p:cNvSpPr/>
          <p:nvPr/>
        </p:nvSpPr>
        <p:spPr>
          <a:xfrm>
            <a:off x="878860" y="483774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3</a:t>
            </a:r>
            <a:endParaRPr lang="en-US" sz="2650" dirty="0"/>
          </a:p>
        </p:txBody>
      </p:sp>
      <p:sp>
        <p:nvSpPr>
          <p:cNvPr id="13" name="Text 11"/>
          <p:cNvSpPr/>
          <p:nvPr/>
        </p:nvSpPr>
        <p:spPr>
          <a:xfrm>
            <a:off x="1530906" y="48731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Lack of Transparency</a:t>
            </a:r>
            <a:endParaRPr lang="en-US" sz="2200" dirty="0"/>
          </a:p>
        </p:txBody>
      </p:sp>
      <p:sp>
        <p:nvSpPr>
          <p:cNvPr id="14" name="Text 12"/>
          <p:cNvSpPr/>
          <p:nvPr/>
        </p:nvSpPr>
        <p:spPr>
          <a:xfrm>
            <a:off x="1530906" y="5363528"/>
            <a:ext cx="564249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Without a centralized system, there's no clear way to track ticket progress or user feedback.</a:t>
            </a:r>
            <a:endParaRPr lang="en-US" sz="1750" dirty="0"/>
          </a:p>
        </p:txBody>
      </p:sp>
      <p:sp>
        <p:nvSpPr>
          <p:cNvPr id="15" name="Shape 13"/>
          <p:cNvSpPr/>
          <p:nvPr/>
        </p:nvSpPr>
        <p:spPr>
          <a:xfrm>
            <a:off x="7456884" y="4795242"/>
            <a:ext cx="510302" cy="510302"/>
          </a:xfrm>
          <a:prstGeom prst="roundRect">
            <a:avLst>
              <a:gd name="adj" fmla="val 6667"/>
            </a:avLst>
          </a:prstGeom>
          <a:solidFill>
            <a:srgbClr val="434348"/>
          </a:solidFill>
          <a:ln/>
        </p:spPr>
      </p:sp>
      <p:sp>
        <p:nvSpPr>
          <p:cNvPr id="16" name="Text 14"/>
          <p:cNvSpPr/>
          <p:nvPr/>
        </p:nvSpPr>
        <p:spPr>
          <a:xfrm>
            <a:off x="7541955" y="483774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4</a:t>
            </a:r>
            <a:endParaRPr lang="en-US" sz="2650" dirty="0"/>
          </a:p>
        </p:txBody>
      </p:sp>
      <p:sp>
        <p:nvSpPr>
          <p:cNvPr id="17" name="Text 15"/>
          <p:cNvSpPr/>
          <p:nvPr/>
        </p:nvSpPr>
        <p:spPr>
          <a:xfrm>
            <a:off x="8194000" y="48731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No Historical Data</a:t>
            </a:r>
            <a:endParaRPr lang="en-US" sz="2200" dirty="0"/>
          </a:p>
        </p:txBody>
      </p:sp>
      <p:sp>
        <p:nvSpPr>
          <p:cNvPr id="18" name="Text 16"/>
          <p:cNvSpPr/>
          <p:nvPr/>
        </p:nvSpPr>
        <p:spPr>
          <a:xfrm>
            <a:off x="8194000" y="5363528"/>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Absence of user feedback or historical data hinders continuous improvement and problem resolution.</a:t>
            </a:r>
            <a:endParaRPr lang="en-US" sz="1750" dirty="0"/>
          </a:p>
        </p:txBody>
      </p:sp>
      <p:sp>
        <p:nvSpPr>
          <p:cNvPr id="19" name="Text 17"/>
          <p:cNvSpPr/>
          <p:nvPr/>
        </p:nvSpPr>
        <p:spPr>
          <a:xfrm>
            <a:off x="793790" y="634448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QuickDesk centralizes and structures ticketing, ensuring no query is lost and every issue is addressed systematically.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The Core Purpose of QuickDesk</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QuickDesk simplifies support operations, enhancing transparency and communication. It provides a modern, intuitive interface that benefits all users by making the support process clear and efficient.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8898" y="556974"/>
            <a:ext cx="7545824" cy="632936"/>
          </a:xfrm>
          <a:prstGeom prst="rect">
            <a:avLst/>
          </a:prstGeom>
          <a:noFill/>
          <a:ln/>
        </p:spPr>
        <p:txBody>
          <a:bodyPr wrap="none" lIns="0" tIns="0" rIns="0" bIns="0" rtlCol="0" anchor="t"/>
          <a:lstStyle/>
          <a:p>
            <a:pPr marL="0" indent="0" algn="l">
              <a:lnSpc>
                <a:spcPts val="4950"/>
              </a:lnSpc>
              <a:buNone/>
            </a:pPr>
            <a:r>
              <a:rPr lang="en-US" sz="3950" dirty="0">
                <a:solidFill>
                  <a:srgbClr val="EFD5FA"/>
                </a:solidFill>
                <a:latin typeface="Instrument Sans Medium" pitchFamily="34" charset="0"/>
                <a:ea typeface="Instrument Sans Medium" pitchFamily="34" charset="-122"/>
                <a:cs typeface="Instrument Sans Medium" pitchFamily="34" charset="-120"/>
              </a:rPr>
              <a:t>Diverse User Roles in QuickDesk</a:t>
            </a:r>
            <a:endParaRPr lang="en-US" sz="3950" dirty="0"/>
          </a:p>
        </p:txBody>
      </p:sp>
      <p:sp>
        <p:nvSpPr>
          <p:cNvPr id="3" name="Text 1"/>
          <p:cNvSpPr/>
          <p:nvPr/>
        </p:nvSpPr>
        <p:spPr>
          <a:xfrm>
            <a:off x="708898" y="1696164"/>
            <a:ext cx="2531864" cy="316468"/>
          </a:xfrm>
          <a:prstGeom prst="rect">
            <a:avLst/>
          </a:prstGeom>
          <a:noFill/>
          <a:ln/>
        </p:spPr>
        <p:txBody>
          <a:bodyPr wrap="none" lIns="0" tIns="0" rIns="0" bIns="0" rtlCol="0" anchor="t"/>
          <a:lstStyle/>
          <a:p>
            <a:pPr marL="0" indent="0" algn="l">
              <a:lnSpc>
                <a:spcPts val="2450"/>
              </a:lnSpc>
              <a:buNone/>
            </a:pPr>
            <a:r>
              <a:rPr lang="en-US" sz="1950" dirty="0">
                <a:solidFill>
                  <a:srgbClr val="EFD5FA"/>
                </a:solidFill>
                <a:latin typeface="Instrument Sans Medium" pitchFamily="34" charset="0"/>
                <a:ea typeface="Instrument Sans Medium" pitchFamily="34" charset="-122"/>
                <a:cs typeface="Instrument Sans Medium" pitchFamily="34" charset="-120"/>
              </a:rPr>
              <a:t>End Users</a:t>
            </a:r>
            <a:endParaRPr lang="en-US" sz="1950" dirty="0"/>
          </a:p>
        </p:txBody>
      </p:sp>
      <p:sp>
        <p:nvSpPr>
          <p:cNvPr id="4" name="Text 2"/>
          <p:cNvSpPr/>
          <p:nvPr/>
        </p:nvSpPr>
        <p:spPr>
          <a:xfrm>
            <a:off x="708898" y="2215158"/>
            <a:ext cx="4075628"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Create new support tickets</a:t>
            </a:r>
            <a:endParaRPr lang="en-US" sz="1550" dirty="0"/>
          </a:p>
        </p:txBody>
      </p:sp>
      <p:sp>
        <p:nvSpPr>
          <p:cNvPr id="5" name="Text 3"/>
          <p:cNvSpPr/>
          <p:nvPr/>
        </p:nvSpPr>
        <p:spPr>
          <a:xfrm>
            <a:off x="708898" y="2609969"/>
            <a:ext cx="4075628"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Track the status of their requests</a:t>
            </a:r>
            <a:endParaRPr lang="en-US" sz="1550" dirty="0"/>
          </a:p>
        </p:txBody>
      </p:sp>
      <p:sp>
        <p:nvSpPr>
          <p:cNvPr id="6" name="Text 4"/>
          <p:cNvSpPr/>
          <p:nvPr/>
        </p:nvSpPr>
        <p:spPr>
          <a:xfrm>
            <a:off x="708898" y="3004780"/>
            <a:ext cx="4075628"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View past interactions</a:t>
            </a:r>
            <a:endParaRPr lang="en-US" sz="1550" dirty="0"/>
          </a:p>
        </p:txBody>
      </p:sp>
      <p:pic>
        <p:nvPicPr>
          <p:cNvPr id="7" name="Image 0" descr="preencoded.png"/>
          <p:cNvPicPr>
            <a:picLocks noChangeAspect="1"/>
          </p:cNvPicPr>
          <p:nvPr/>
        </p:nvPicPr>
        <p:blipFill>
          <a:blip r:embed="rId3"/>
          <a:stretch>
            <a:fillRect/>
          </a:stretch>
        </p:blipFill>
        <p:spPr>
          <a:xfrm>
            <a:off x="708898" y="3556516"/>
            <a:ext cx="4075628" cy="4075628"/>
          </a:xfrm>
          <a:prstGeom prst="rect">
            <a:avLst/>
          </a:prstGeom>
        </p:spPr>
      </p:pic>
      <p:sp>
        <p:nvSpPr>
          <p:cNvPr id="8" name="Text 5"/>
          <p:cNvSpPr/>
          <p:nvPr/>
        </p:nvSpPr>
        <p:spPr>
          <a:xfrm>
            <a:off x="5286256" y="1696164"/>
            <a:ext cx="2531864" cy="316468"/>
          </a:xfrm>
          <a:prstGeom prst="rect">
            <a:avLst/>
          </a:prstGeom>
          <a:noFill/>
          <a:ln/>
        </p:spPr>
        <p:txBody>
          <a:bodyPr wrap="none" lIns="0" tIns="0" rIns="0" bIns="0" rtlCol="0" anchor="t"/>
          <a:lstStyle/>
          <a:p>
            <a:pPr marL="0" indent="0" algn="l">
              <a:lnSpc>
                <a:spcPts val="2450"/>
              </a:lnSpc>
              <a:buNone/>
            </a:pPr>
            <a:r>
              <a:rPr lang="en-US" sz="1950" dirty="0">
                <a:solidFill>
                  <a:srgbClr val="EFD5FA"/>
                </a:solidFill>
                <a:latin typeface="Instrument Sans Medium" pitchFamily="34" charset="0"/>
                <a:ea typeface="Instrument Sans Medium" pitchFamily="34" charset="-122"/>
                <a:cs typeface="Instrument Sans Medium" pitchFamily="34" charset="-120"/>
              </a:rPr>
              <a:t>Support Agents</a:t>
            </a:r>
            <a:endParaRPr lang="en-US" sz="1950" dirty="0"/>
          </a:p>
        </p:txBody>
      </p:sp>
      <p:sp>
        <p:nvSpPr>
          <p:cNvPr id="9" name="Text 6"/>
          <p:cNvSpPr/>
          <p:nvPr/>
        </p:nvSpPr>
        <p:spPr>
          <a:xfrm>
            <a:off x="5286256" y="2215158"/>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Receive and resolve tickets</a:t>
            </a:r>
            <a:endParaRPr lang="en-US" sz="1550" dirty="0"/>
          </a:p>
        </p:txBody>
      </p:sp>
      <p:sp>
        <p:nvSpPr>
          <p:cNvPr id="10" name="Text 7"/>
          <p:cNvSpPr/>
          <p:nvPr/>
        </p:nvSpPr>
        <p:spPr>
          <a:xfrm>
            <a:off x="5286256" y="2609969"/>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Provide timely updates</a:t>
            </a:r>
            <a:endParaRPr lang="en-US" sz="1550" dirty="0"/>
          </a:p>
        </p:txBody>
      </p:sp>
      <p:sp>
        <p:nvSpPr>
          <p:cNvPr id="11" name="Text 8"/>
          <p:cNvSpPr/>
          <p:nvPr/>
        </p:nvSpPr>
        <p:spPr>
          <a:xfrm>
            <a:off x="5286256" y="3004780"/>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Communicate with users</a:t>
            </a:r>
            <a:endParaRPr lang="en-US" sz="1550" dirty="0"/>
          </a:p>
        </p:txBody>
      </p:sp>
      <p:pic>
        <p:nvPicPr>
          <p:cNvPr id="12" name="Image 1" descr="preencoded.png"/>
          <p:cNvPicPr>
            <a:picLocks noChangeAspect="1"/>
          </p:cNvPicPr>
          <p:nvPr/>
        </p:nvPicPr>
        <p:blipFill>
          <a:blip r:embed="rId4"/>
          <a:stretch>
            <a:fillRect/>
          </a:stretch>
        </p:blipFill>
        <p:spPr>
          <a:xfrm>
            <a:off x="5286256" y="3556516"/>
            <a:ext cx="4074319" cy="4074319"/>
          </a:xfrm>
          <a:prstGeom prst="rect">
            <a:avLst/>
          </a:prstGeom>
        </p:spPr>
      </p:pic>
      <p:sp>
        <p:nvSpPr>
          <p:cNvPr id="13" name="Text 9"/>
          <p:cNvSpPr/>
          <p:nvPr/>
        </p:nvSpPr>
        <p:spPr>
          <a:xfrm>
            <a:off x="9862304" y="1696164"/>
            <a:ext cx="2531864" cy="316468"/>
          </a:xfrm>
          <a:prstGeom prst="rect">
            <a:avLst/>
          </a:prstGeom>
          <a:noFill/>
          <a:ln/>
        </p:spPr>
        <p:txBody>
          <a:bodyPr wrap="none" lIns="0" tIns="0" rIns="0" bIns="0" rtlCol="0" anchor="t"/>
          <a:lstStyle/>
          <a:p>
            <a:pPr marL="0" indent="0" algn="l">
              <a:lnSpc>
                <a:spcPts val="2450"/>
              </a:lnSpc>
              <a:buNone/>
            </a:pPr>
            <a:r>
              <a:rPr lang="en-US" sz="1950" dirty="0">
                <a:solidFill>
                  <a:srgbClr val="EFD5FA"/>
                </a:solidFill>
                <a:latin typeface="Instrument Sans Medium" pitchFamily="34" charset="0"/>
                <a:ea typeface="Instrument Sans Medium" pitchFamily="34" charset="-122"/>
                <a:cs typeface="Instrument Sans Medium" pitchFamily="34" charset="-120"/>
              </a:rPr>
              <a:t>Administrators</a:t>
            </a:r>
            <a:endParaRPr lang="en-US" sz="1950" dirty="0"/>
          </a:p>
        </p:txBody>
      </p:sp>
      <p:sp>
        <p:nvSpPr>
          <p:cNvPr id="14" name="Text 10"/>
          <p:cNvSpPr/>
          <p:nvPr/>
        </p:nvSpPr>
        <p:spPr>
          <a:xfrm>
            <a:off x="9862304" y="2215158"/>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Manage user roles and permissions</a:t>
            </a:r>
            <a:endParaRPr lang="en-US" sz="1550" dirty="0"/>
          </a:p>
        </p:txBody>
      </p:sp>
      <p:sp>
        <p:nvSpPr>
          <p:cNvPr id="15" name="Text 11"/>
          <p:cNvSpPr/>
          <p:nvPr/>
        </p:nvSpPr>
        <p:spPr>
          <a:xfrm>
            <a:off x="9862304" y="2609969"/>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Categorize and prioritize tickets</a:t>
            </a:r>
            <a:endParaRPr lang="en-US" sz="1550" dirty="0"/>
          </a:p>
        </p:txBody>
      </p:sp>
      <p:sp>
        <p:nvSpPr>
          <p:cNvPr id="16" name="Text 12"/>
          <p:cNvSpPr/>
          <p:nvPr/>
        </p:nvSpPr>
        <p:spPr>
          <a:xfrm>
            <a:off x="9862304" y="3004780"/>
            <a:ext cx="4074319" cy="323969"/>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C7CDD6"/>
                </a:solidFill>
                <a:latin typeface="Inter" pitchFamily="34" charset="0"/>
                <a:ea typeface="Inter" pitchFamily="34" charset="-122"/>
                <a:cs typeface="Inter" pitchFamily="34" charset="-120"/>
              </a:rPr>
              <a:t>Oversee system performance</a:t>
            </a:r>
            <a:endParaRPr lang="en-US" sz="1550" dirty="0"/>
          </a:p>
        </p:txBody>
      </p:sp>
      <p:pic>
        <p:nvPicPr>
          <p:cNvPr id="17" name="Image 2" descr="preencoded.png"/>
          <p:cNvPicPr>
            <a:picLocks noChangeAspect="1"/>
          </p:cNvPicPr>
          <p:nvPr/>
        </p:nvPicPr>
        <p:blipFill>
          <a:blip r:embed="rId5"/>
          <a:stretch>
            <a:fillRect/>
          </a:stretch>
        </p:blipFill>
        <p:spPr>
          <a:xfrm>
            <a:off x="9862304" y="3556516"/>
            <a:ext cx="4074319" cy="407431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70679"/>
            <a:ext cx="6934557" cy="637937"/>
          </a:xfrm>
          <a:prstGeom prst="rect">
            <a:avLst/>
          </a:prstGeom>
          <a:noFill/>
          <a:ln/>
        </p:spPr>
        <p:txBody>
          <a:bodyPr wrap="none" lIns="0" tIns="0" rIns="0" bIns="0" rtlCol="0" anchor="t"/>
          <a:lstStyle/>
          <a:p>
            <a:pPr marL="0" indent="0" algn="l">
              <a:lnSpc>
                <a:spcPts val="5000"/>
              </a:lnSpc>
              <a:buNone/>
            </a:pPr>
            <a:r>
              <a:rPr lang="en-US" sz="4000" dirty="0">
                <a:solidFill>
                  <a:srgbClr val="EFD5FA"/>
                </a:solidFill>
                <a:latin typeface="Instrument Sans Medium" pitchFamily="34" charset="0"/>
                <a:ea typeface="Instrument Sans Medium" pitchFamily="34" charset="-122"/>
                <a:cs typeface="Instrument Sans Medium" pitchFamily="34" charset="-120"/>
              </a:rPr>
              <a:t>Key Functional Requirements</a:t>
            </a:r>
            <a:endParaRPr lang="en-US" sz="4000" dirty="0"/>
          </a:p>
        </p:txBody>
      </p:sp>
      <p:sp>
        <p:nvSpPr>
          <p:cNvPr id="3" name="Shape 1"/>
          <p:cNvSpPr/>
          <p:nvPr/>
        </p:nvSpPr>
        <p:spPr>
          <a:xfrm>
            <a:off x="793790" y="2022991"/>
            <a:ext cx="6419374" cy="1505188"/>
          </a:xfrm>
          <a:prstGeom prst="roundRect">
            <a:avLst>
              <a:gd name="adj" fmla="val 7290"/>
            </a:avLst>
          </a:prstGeom>
          <a:solidFill>
            <a:srgbClr val="242429"/>
          </a:solidFill>
          <a:ln/>
        </p:spPr>
      </p:sp>
      <p:sp>
        <p:nvSpPr>
          <p:cNvPr id="4" name="Shape 2"/>
          <p:cNvSpPr/>
          <p:nvPr/>
        </p:nvSpPr>
        <p:spPr>
          <a:xfrm>
            <a:off x="793790" y="2000131"/>
            <a:ext cx="6419374" cy="91440"/>
          </a:xfrm>
          <a:prstGeom prst="roundRect">
            <a:avLst>
              <a:gd name="adj" fmla="val 33488"/>
            </a:avLst>
          </a:prstGeom>
          <a:solidFill>
            <a:srgbClr val="FDC4C4"/>
          </a:solidFill>
          <a:ln/>
        </p:spPr>
      </p:sp>
      <p:sp>
        <p:nvSpPr>
          <p:cNvPr id="5" name="Shape 3"/>
          <p:cNvSpPr/>
          <p:nvPr/>
        </p:nvSpPr>
        <p:spPr>
          <a:xfrm>
            <a:off x="3697307" y="1716881"/>
            <a:ext cx="612338" cy="612338"/>
          </a:xfrm>
          <a:prstGeom prst="roundRect">
            <a:avLst>
              <a:gd name="adj" fmla="val 149329"/>
            </a:avLst>
          </a:prstGeom>
          <a:solidFill>
            <a:srgbClr val="FDC4C4"/>
          </a:solidFill>
          <a:ln/>
        </p:spPr>
      </p:sp>
      <p:pic>
        <p:nvPicPr>
          <p:cNvPr id="6" name="Image 0" descr="preencoded.png"/>
          <p:cNvPicPr>
            <a:picLocks noChangeAspect="1"/>
          </p:cNvPicPr>
          <p:nvPr/>
        </p:nvPicPr>
        <p:blipFill>
          <a:blip r:embed="rId3"/>
          <a:stretch>
            <a:fillRect/>
          </a:stretch>
        </p:blipFill>
        <p:spPr>
          <a:xfrm>
            <a:off x="3881021" y="1869996"/>
            <a:ext cx="244912" cy="306110"/>
          </a:xfrm>
          <a:prstGeom prst="rect">
            <a:avLst/>
          </a:prstGeom>
        </p:spPr>
      </p:pic>
      <p:sp>
        <p:nvSpPr>
          <p:cNvPr id="7" name="Text 4"/>
          <p:cNvSpPr/>
          <p:nvPr/>
        </p:nvSpPr>
        <p:spPr>
          <a:xfrm>
            <a:off x="1020723" y="2533293"/>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User Authentication</a:t>
            </a:r>
            <a:endParaRPr lang="en-US" sz="2000" dirty="0"/>
          </a:p>
        </p:txBody>
      </p:sp>
      <p:sp>
        <p:nvSpPr>
          <p:cNvPr id="8" name="Text 5"/>
          <p:cNvSpPr/>
          <p:nvPr/>
        </p:nvSpPr>
        <p:spPr>
          <a:xfrm>
            <a:off x="1020723" y="2974538"/>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Secure registration and login for all user types.</a:t>
            </a:r>
            <a:endParaRPr lang="en-US" sz="1600" dirty="0"/>
          </a:p>
        </p:txBody>
      </p:sp>
      <p:sp>
        <p:nvSpPr>
          <p:cNvPr id="9" name="Shape 6"/>
          <p:cNvSpPr/>
          <p:nvPr/>
        </p:nvSpPr>
        <p:spPr>
          <a:xfrm>
            <a:off x="7417237" y="2022991"/>
            <a:ext cx="6419374" cy="1505188"/>
          </a:xfrm>
          <a:prstGeom prst="roundRect">
            <a:avLst>
              <a:gd name="adj" fmla="val 7290"/>
            </a:avLst>
          </a:prstGeom>
          <a:solidFill>
            <a:srgbClr val="242429"/>
          </a:solidFill>
          <a:ln/>
        </p:spPr>
      </p:sp>
      <p:sp>
        <p:nvSpPr>
          <p:cNvPr id="10" name="Shape 7"/>
          <p:cNvSpPr/>
          <p:nvPr/>
        </p:nvSpPr>
        <p:spPr>
          <a:xfrm>
            <a:off x="7417237" y="2000131"/>
            <a:ext cx="6419374" cy="91440"/>
          </a:xfrm>
          <a:prstGeom prst="roundRect">
            <a:avLst>
              <a:gd name="adj" fmla="val 33488"/>
            </a:avLst>
          </a:prstGeom>
          <a:solidFill>
            <a:srgbClr val="FDC4C4"/>
          </a:solidFill>
          <a:ln/>
        </p:spPr>
      </p:sp>
      <p:sp>
        <p:nvSpPr>
          <p:cNvPr id="11" name="Shape 8"/>
          <p:cNvSpPr/>
          <p:nvPr/>
        </p:nvSpPr>
        <p:spPr>
          <a:xfrm>
            <a:off x="10320754" y="1716881"/>
            <a:ext cx="612338" cy="612338"/>
          </a:xfrm>
          <a:prstGeom prst="roundRect">
            <a:avLst>
              <a:gd name="adj" fmla="val 149329"/>
            </a:avLst>
          </a:prstGeom>
          <a:solidFill>
            <a:srgbClr val="FDC4C4"/>
          </a:solidFill>
          <a:ln/>
        </p:spPr>
      </p:sp>
      <p:pic>
        <p:nvPicPr>
          <p:cNvPr id="12" name="Image 1" descr="preencoded.png"/>
          <p:cNvPicPr>
            <a:picLocks noChangeAspect="1"/>
          </p:cNvPicPr>
          <p:nvPr/>
        </p:nvPicPr>
        <p:blipFill>
          <a:blip r:embed="rId4"/>
          <a:stretch>
            <a:fillRect/>
          </a:stretch>
        </p:blipFill>
        <p:spPr>
          <a:xfrm>
            <a:off x="10504468" y="1869996"/>
            <a:ext cx="244912" cy="306110"/>
          </a:xfrm>
          <a:prstGeom prst="rect">
            <a:avLst/>
          </a:prstGeom>
        </p:spPr>
      </p:pic>
      <p:sp>
        <p:nvSpPr>
          <p:cNvPr id="13" name="Text 9"/>
          <p:cNvSpPr/>
          <p:nvPr/>
        </p:nvSpPr>
        <p:spPr>
          <a:xfrm>
            <a:off x="7644170" y="2533293"/>
            <a:ext cx="3485555"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Ticket Lifecycle Management</a:t>
            </a:r>
            <a:endParaRPr lang="en-US" sz="2000" dirty="0"/>
          </a:p>
        </p:txBody>
      </p:sp>
      <p:sp>
        <p:nvSpPr>
          <p:cNvPr id="14" name="Text 10"/>
          <p:cNvSpPr/>
          <p:nvPr/>
        </p:nvSpPr>
        <p:spPr>
          <a:xfrm>
            <a:off x="7644170" y="2974538"/>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Comprehensive tracking from 'Open' to 'Closed' status.</a:t>
            </a:r>
            <a:endParaRPr lang="en-US" sz="1600" dirty="0"/>
          </a:p>
        </p:txBody>
      </p:sp>
      <p:sp>
        <p:nvSpPr>
          <p:cNvPr id="15" name="Shape 11"/>
          <p:cNvSpPr/>
          <p:nvPr/>
        </p:nvSpPr>
        <p:spPr>
          <a:xfrm>
            <a:off x="793790" y="4038362"/>
            <a:ext cx="6419374" cy="1505188"/>
          </a:xfrm>
          <a:prstGeom prst="roundRect">
            <a:avLst>
              <a:gd name="adj" fmla="val 7290"/>
            </a:avLst>
          </a:prstGeom>
          <a:solidFill>
            <a:srgbClr val="242429"/>
          </a:solidFill>
          <a:ln/>
        </p:spPr>
      </p:sp>
      <p:sp>
        <p:nvSpPr>
          <p:cNvPr id="16" name="Shape 12"/>
          <p:cNvSpPr/>
          <p:nvPr/>
        </p:nvSpPr>
        <p:spPr>
          <a:xfrm>
            <a:off x="793790" y="4015502"/>
            <a:ext cx="6419374" cy="91440"/>
          </a:xfrm>
          <a:prstGeom prst="roundRect">
            <a:avLst>
              <a:gd name="adj" fmla="val 33488"/>
            </a:avLst>
          </a:prstGeom>
          <a:solidFill>
            <a:srgbClr val="FDC4C4"/>
          </a:solidFill>
          <a:ln/>
        </p:spPr>
      </p:sp>
      <p:sp>
        <p:nvSpPr>
          <p:cNvPr id="17" name="Shape 13"/>
          <p:cNvSpPr/>
          <p:nvPr/>
        </p:nvSpPr>
        <p:spPr>
          <a:xfrm>
            <a:off x="3697307" y="3732252"/>
            <a:ext cx="612338" cy="612338"/>
          </a:xfrm>
          <a:prstGeom prst="roundRect">
            <a:avLst>
              <a:gd name="adj" fmla="val 149329"/>
            </a:avLst>
          </a:prstGeom>
          <a:solidFill>
            <a:srgbClr val="FDC4C4"/>
          </a:solidFill>
          <a:ln/>
        </p:spPr>
      </p:sp>
      <p:pic>
        <p:nvPicPr>
          <p:cNvPr id="18" name="Image 2" descr="preencoded.png"/>
          <p:cNvPicPr>
            <a:picLocks noChangeAspect="1"/>
          </p:cNvPicPr>
          <p:nvPr/>
        </p:nvPicPr>
        <p:blipFill>
          <a:blip r:embed="rId5"/>
          <a:stretch>
            <a:fillRect/>
          </a:stretch>
        </p:blipFill>
        <p:spPr>
          <a:xfrm>
            <a:off x="3881021" y="3885367"/>
            <a:ext cx="244912" cy="306110"/>
          </a:xfrm>
          <a:prstGeom prst="rect">
            <a:avLst/>
          </a:prstGeom>
        </p:spPr>
      </p:pic>
      <p:sp>
        <p:nvSpPr>
          <p:cNvPr id="19" name="Text 14"/>
          <p:cNvSpPr/>
          <p:nvPr/>
        </p:nvSpPr>
        <p:spPr>
          <a:xfrm>
            <a:off x="1020723" y="4548664"/>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Search and Filtering</a:t>
            </a:r>
            <a:endParaRPr lang="en-US" sz="2000" dirty="0"/>
          </a:p>
        </p:txBody>
      </p:sp>
      <p:sp>
        <p:nvSpPr>
          <p:cNvPr id="20" name="Text 15"/>
          <p:cNvSpPr/>
          <p:nvPr/>
        </p:nvSpPr>
        <p:spPr>
          <a:xfrm>
            <a:off x="1020723" y="4989909"/>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Efficient tools for finding and organizing tickets.</a:t>
            </a:r>
            <a:endParaRPr lang="en-US" sz="1600" dirty="0"/>
          </a:p>
        </p:txBody>
      </p:sp>
      <p:sp>
        <p:nvSpPr>
          <p:cNvPr id="21" name="Shape 16"/>
          <p:cNvSpPr/>
          <p:nvPr/>
        </p:nvSpPr>
        <p:spPr>
          <a:xfrm>
            <a:off x="7417237" y="4038362"/>
            <a:ext cx="6419374" cy="1505188"/>
          </a:xfrm>
          <a:prstGeom prst="roundRect">
            <a:avLst>
              <a:gd name="adj" fmla="val 7290"/>
            </a:avLst>
          </a:prstGeom>
          <a:solidFill>
            <a:srgbClr val="242429"/>
          </a:solidFill>
          <a:ln/>
        </p:spPr>
      </p:sp>
      <p:sp>
        <p:nvSpPr>
          <p:cNvPr id="22" name="Shape 17"/>
          <p:cNvSpPr/>
          <p:nvPr/>
        </p:nvSpPr>
        <p:spPr>
          <a:xfrm>
            <a:off x="7417237" y="4015502"/>
            <a:ext cx="6419374" cy="91440"/>
          </a:xfrm>
          <a:prstGeom prst="roundRect">
            <a:avLst>
              <a:gd name="adj" fmla="val 33488"/>
            </a:avLst>
          </a:prstGeom>
          <a:solidFill>
            <a:srgbClr val="FDC4C4"/>
          </a:solidFill>
          <a:ln/>
        </p:spPr>
      </p:sp>
      <p:sp>
        <p:nvSpPr>
          <p:cNvPr id="23" name="Shape 18"/>
          <p:cNvSpPr/>
          <p:nvPr/>
        </p:nvSpPr>
        <p:spPr>
          <a:xfrm>
            <a:off x="10320754" y="3732252"/>
            <a:ext cx="612338" cy="612338"/>
          </a:xfrm>
          <a:prstGeom prst="roundRect">
            <a:avLst>
              <a:gd name="adj" fmla="val 149329"/>
            </a:avLst>
          </a:prstGeom>
          <a:solidFill>
            <a:srgbClr val="FDC4C4"/>
          </a:solidFill>
          <a:ln/>
        </p:spPr>
      </p:sp>
      <p:pic>
        <p:nvPicPr>
          <p:cNvPr id="24" name="Image 3" descr="preencoded.png"/>
          <p:cNvPicPr>
            <a:picLocks noChangeAspect="1"/>
          </p:cNvPicPr>
          <p:nvPr/>
        </p:nvPicPr>
        <p:blipFill>
          <a:blip r:embed="rId6"/>
          <a:stretch>
            <a:fillRect/>
          </a:stretch>
        </p:blipFill>
        <p:spPr>
          <a:xfrm>
            <a:off x="10504468" y="3885367"/>
            <a:ext cx="244912" cy="306110"/>
          </a:xfrm>
          <a:prstGeom prst="rect">
            <a:avLst/>
          </a:prstGeom>
        </p:spPr>
      </p:pic>
      <p:sp>
        <p:nvSpPr>
          <p:cNvPr id="25" name="Text 19"/>
          <p:cNvSpPr/>
          <p:nvPr/>
        </p:nvSpPr>
        <p:spPr>
          <a:xfrm>
            <a:off x="7644170" y="4548664"/>
            <a:ext cx="2872502"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Integrated Commenting</a:t>
            </a:r>
            <a:endParaRPr lang="en-US" sz="2000" dirty="0"/>
          </a:p>
        </p:txBody>
      </p:sp>
      <p:sp>
        <p:nvSpPr>
          <p:cNvPr id="26" name="Text 20"/>
          <p:cNvSpPr/>
          <p:nvPr/>
        </p:nvSpPr>
        <p:spPr>
          <a:xfrm>
            <a:off x="7644170" y="4989909"/>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Streamlined communication within ticket threads.</a:t>
            </a:r>
            <a:endParaRPr lang="en-US" sz="1600" dirty="0"/>
          </a:p>
        </p:txBody>
      </p:sp>
      <p:sp>
        <p:nvSpPr>
          <p:cNvPr id="27" name="Shape 21"/>
          <p:cNvSpPr/>
          <p:nvPr/>
        </p:nvSpPr>
        <p:spPr>
          <a:xfrm>
            <a:off x="793790" y="6053733"/>
            <a:ext cx="6419374" cy="1505188"/>
          </a:xfrm>
          <a:prstGeom prst="roundRect">
            <a:avLst>
              <a:gd name="adj" fmla="val 7290"/>
            </a:avLst>
          </a:prstGeom>
          <a:solidFill>
            <a:srgbClr val="242429"/>
          </a:solidFill>
          <a:ln/>
        </p:spPr>
      </p:sp>
      <p:sp>
        <p:nvSpPr>
          <p:cNvPr id="28" name="Shape 22"/>
          <p:cNvSpPr/>
          <p:nvPr/>
        </p:nvSpPr>
        <p:spPr>
          <a:xfrm>
            <a:off x="793790" y="6030873"/>
            <a:ext cx="6419374" cy="91440"/>
          </a:xfrm>
          <a:prstGeom prst="roundRect">
            <a:avLst>
              <a:gd name="adj" fmla="val 33488"/>
            </a:avLst>
          </a:prstGeom>
          <a:solidFill>
            <a:srgbClr val="FDC4C4"/>
          </a:solidFill>
          <a:ln/>
        </p:spPr>
      </p:sp>
      <p:sp>
        <p:nvSpPr>
          <p:cNvPr id="29" name="Shape 23"/>
          <p:cNvSpPr/>
          <p:nvPr/>
        </p:nvSpPr>
        <p:spPr>
          <a:xfrm>
            <a:off x="3697307" y="5747623"/>
            <a:ext cx="612338" cy="612338"/>
          </a:xfrm>
          <a:prstGeom prst="roundRect">
            <a:avLst>
              <a:gd name="adj" fmla="val 149329"/>
            </a:avLst>
          </a:prstGeom>
          <a:solidFill>
            <a:srgbClr val="FDC4C4"/>
          </a:solidFill>
          <a:ln/>
        </p:spPr>
      </p:sp>
      <p:pic>
        <p:nvPicPr>
          <p:cNvPr id="30" name="Image 4" descr="preencoded.png"/>
          <p:cNvPicPr>
            <a:picLocks noChangeAspect="1"/>
          </p:cNvPicPr>
          <p:nvPr/>
        </p:nvPicPr>
        <p:blipFill>
          <a:blip r:embed="rId7"/>
          <a:stretch>
            <a:fillRect/>
          </a:stretch>
        </p:blipFill>
        <p:spPr>
          <a:xfrm>
            <a:off x="3881021" y="5900738"/>
            <a:ext cx="244912" cy="306110"/>
          </a:xfrm>
          <a:prstGeom prst="rect">
            <a:avLst/>
          </a:prstGeom>
        </p:spPr>
      </p:pic>
      <p:sp>
        <p:nvSpPr>
          <p:cNvPr id="31" name="Text 24"/>
          <p:cNvSpPr/>
          <p:nvPr/>
        </p:nvSpPr>
        <p:spPr>
          <a:xfrm>
            <a:off x="1020723" y="6564035"/>
            <a:ext cx="2895957"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Admin Category Control</a:t>
            </a:r>
            <a:endParaRPr lang="en-US" sz="2000" dirty="0"/>
          </a:p>
        </p:txBody>
      </p:sp>
      <p:sp>
        <p:nvSpPr>
          <p:cNvPr id="32" name="Text 25"/>
          <p:cNvSpPr/>
          <p:nvPr/>
        </p:nvSpPr>
        <p:spPr>
          <a:xfrm>
            <a:off x="1020723" y="7005280"/>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Administrators can manage and customize ticket categories.</a:t>
            </a:r>
            <a:endParaRPr lang="en-US" sz="1600" dirty="0"/>
          </a:p>
        </p:txBody>
      </p:sp>
      <p:sp>
        <p:nvSpPr>
          <p:cNvPr id="33" name="Shape 26"/>
          <p:cNvSpPr/>
          <p:nvPr/>
        </p:nvSpPr>
        <p:spPr>
          <a:xfrm>
            <a:off x="7417237" y="6053733"/>
            <a:ext cx="6419374" cy="1505188"/>
          </a:xfrm>
          <a:prstGeom prst="roundRect">
            <a:avLst>
              <a:gd name="adj" fmla="val 7290"/>
            </a:avLst>
          </a:prstGeom>
          <a:solidFill>
            <a:srgbClr val="242429"/>
          </a:solidFill>
          <a:ln/>
        </p:spPr>
      </p:sp>
      <p:sp>
        <p:nvSpPr>
          <p:cNvPr id="34" name="Shape 27"/>
          <p:cNvSpPr/>
          <p:nvPr/>
        </p:nvSpPr>
        <p:spPr>
          <a:xfrm>
            <a:off x="7417237" y="6030873"/>
            <a:ext cx="6419374" cy="91440"/>
          </a:xfrm>
          <a:prstGeom prst="roundRect">
            <a:avLst>
              <a:gd name="adj" fmla="val 33488"/>
            </a:avLst>
          </a:prstGeom>
          <a:solidFill>
            <a:srgbClr val="FDC4C4"/>
          </a:solidFill>
          <a:ln/>
        </p:spPr>
      </p:sp>
      <p:sp>
        <p:nvSpPr>
          <p:cNvPr id="35" name="Shape 28"/>
          <p:cNvSpPr/>
          <p:nvPr/>
        </p:nvSpPr>
        <p:spPr>
          <a:xfrm>
            <a:off x="10320754" y="5747623"/>
            <a:ext cx="612338" cy="612338"/>
          </a:xfrm>
          <a:prstGeom prst="roundRect">
            <a:avLst>
              <a:gd name="adj" fmla="val 149329"/>
            </a:avLst>
          </a:prstGeom>
          <a:solidFill>
            <a:srgbClr val="FDC4C4"/>
          </a:solidFill>
          <a:ln/>
        </p:spPr>
      </p:sp>
      <p:pic>
        <p:nvPicPr>
          <p:cNvPr id="36" name="Image 5" descr="preencoded.png"/>
          <p:cNvPicPr>
            <a:picLocks noChangeAspect="1"/>
          </p:cNvPicPr>
          <p:nvPr/>
        </p:nvPicPr>
        <p:blipFill>
          <a:blip r:embed="rId8"/>
          <a:stretch>
            <a:fillRect/>
          </a:stretch>
        </p:blipFill>
        <p:spPr>
          <a:xfrm>
            <a:off x="10504468" y="5900738"/>
            <a:ext cx="244912" cy="306110"/>
          </a:xfrm>
          <a:prstGeom prst="rect">
            <a:avLst/>
          </a:prstGeom>
        </p:spPr>
      </p:pic>
      <p:sp>
        <p:nvSpPr>
          <p:cNvPr id="37" name="Text 29"/>
          <p:cNvSpPr/>
          <p:nvPr/>
        </p:nvSpPr>
        <p:spPr>
          <a:xfrm>
            <a:off x="7644170" y="6564035"/>
            <a:ext cx="2824996" cy="318849"/>
          </a:xfrm>
          <a:prstGeom prst="rect">
            <a:avLst/>
          </a:prstGeom>
          <a:noFill/>
          <a:ln/>
        </p:spPr>
        <p:txBody>
          <a:bodyPr wrap="none" lIns="0" tIns="0" rIns="0" bIns="0" rtlCol="0" anchor="t"/>
          <a:lstStyle/>
          <a:p>
            <a:pPr marL="0" indent="0" algn="l">
              <a:lnSpc>
                <a:spcPts val="250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Automated Email Alerts</a:t>
            </a:r>
            <a:endParaRPr lang="en-US" sz="2000" dirty="0"/>
          </a:p>
        </p:txBody>
      </p:sp>
      <p:sp>
        <p:nvSpPr>
          <p:cNvPr id="38" name="Text 30"/>
          <p:cNvSpPr/>
          <p:nvPr/>
        </p:nvSpPr>
        <p:spPr>
          <a:xfrm>
            <a:off x="7644170" y="7005280"/>
            <a:ext cx="5965508" cy="326708"/>
          </a:xfrm>
          <a:prstGeom prst="rect">
            <a:avLst/>
          </a:prstGeom>
          <a:noFill/>
          <a:ln/>
        </p:spPr>
        <p:txBody>
          <a:bodyPr wrap="non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Timely notifications for ticket updates and status changes.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28782"/>
            <a:ext cx="5042416" cy="602456"/>
          </a:xfrm>
          <a:prstGeom prst="rect">
            <a:avLst/>
          </a:prstGeom>
          <a:noFill/>
          <a:ln/>
        </p:spPr>
        <p:txBody>
          <a:bodyPr wrap="none" lIns="0" tIns="0" rIns="0" bIns="0" rtlCol="0" anchor="t"/>
          <a:lstStyle/>
          <a:p>
            <a:pPr marL="0" indent="0" algn="l">
              <a:lnSpc>
                <a:spcPts val="4700"/>
              </a:lnSpc>
              <a:buNone/>
            </a:pPr>
            <a:r>
              <a:rPr lang="en-US" sz="3750" dirty="0">
                <a:solidFill>
                  <a:srgbClr val="EFD5FA"/>
                </a:solidFill>
                <a:latin typeface="Instrument Sans Medium" pitchFamily="34" charset="0"/>
                <a:ea typeface="Instrument Sans Medium" pitchFamily="34" charset="-122"/>
                <a:cs typeface="Instrument Sans Medium" pitchFamily="34" charset="-120"/>
              </a:rPr>
              <a:t>Streamlined User Flow</a:t>
            </a:r>
            <a:endParaRPr lang="en-US" sz="3750" dirty="0"/>
          </a:p>
        </p:txBody>
      </p:sp>
      <p:pic>
        <p:nvPicPr>
          <p:cNvPr id="3" name="Image 0" descr="preencoded.png"/>
          <p:cNvPicPr>
            <a:picLocks noChangeAspect="1"/>
          </p:cNvPicPr>
          <p:nvPr/>
        </p:nvPicPr>
        <p:blipFill>
          <a:blip r:embed="rId3"/>
          <a:stretch>
            <a:fillRect/>
          </a:stretch>
        </p:blipFill>
        <p:spPr>
          <a:xfrm>
            <a:off x="793790" y="1716762"/>
            <a:ext cx="963930" cy="1156811"/>
          </a:xfrm>
          <a:prstGeom prst="rect">
            <a:avLst/>
          </a:prstGeom>
        </p:spPr>
      </p:pic>
      <p:sp>
        <p:nvSpPr>
          <p:cNvPr id="4" name="Text 1"/>
          <p:cNvSpPr/>
          <p:nvPr/>
        </p:nvSpPr>
        <p:spPr>
          <a:xfrm>
            <a:off x="1950482" y="1909524"/>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1. User Login</a:t>
            </a:r>
            <a:endParaRPr lang="en-US" sz="1850" dirty="0"/>
          </a:p>
        </p:txBody>
      </p:sp>
      <p:sp>
        <p:nvSpPr>
          <p:cNvPr id="5" name="Text 2"/>
          <p:cNvSpPr/>
          <p:nvPr/>
        </p:nvSpPr>
        <p:spPr>
          <a:xfrm>
            <a:off x="1950482" y="2326362"/>
            <a:ext cx="11886128" cy="308372"/>
          </a:xfrm>
          <a:prstGeom prst="rect">
            <a:avLst/>
          </a:prstGeom>
          <a:noFill/>
          <a:ln/>
        </p:spPr>
        <p:txBody>
          <a:bodyPr wrap="none" lIns="0" tIns="0" rIns="0" bIns="0" rtlCol="0" anchor="t"/>
          <a:lstStyle/>
          <a:p>
            <a:pPr marL="0" indent="0" algn="l">
              <a:lnSpc>
                <a:spcPts val="2400"/>
              </a:lnSpc>
              <a:buNone/>
            </a:pPr>
            <a:r>
              <a:rPr lang="en-US" sz="1500" dirty="0">
                <a:solidFill>
                  <a:srgbClr val="C7CDD6"/>
                </a:solidFill>
                <a:latin typeface="Inter" pitchFamily="34" charset="0"/>
                <a:ea typeface="Inter" pitchFamily="34" charset="-122"/>
                <a:cs typeface="Inter" pitchFamily="34" charset="-120"/>
              </a:rPr>
              <a:t>Secure access to the QuickDesk portal.</a:t>
            </a:r>
            <a:endParaRPr lang="en-US" sz="1500" dirty="0"/>
          </a:p>
        </p:txBody>
      </p:sp>
      <p:pic>
        <p:nvPicPr>
          <p:cNvPr id="6" name="Image 1" descr="preencoded.png"/>
          <p:cNvPicPr>
            <a:picLocks noChangeAspect="1"/>
          </p:cNvPicPr>
          <p:nvPr/>
        </p:nvPicPr>
        <p:blipFill>
          <a:blip r:embed="rId4"/>
          <a:stretch>
            <a:fillRect/>
          </a:stretch>
        </p:blipFill>
        <p:spPr>
          <a:xfrm>
            <a:off x="793790" y="2873573"/>
            <a:ext cx="963930" cy="1156811"/>
          </a:xfrm>
          <a:prstGeom prst="rect">
            <a:avLst/>
          </a:prstGeom>
        </p:spPr>
      </p:pic>
      <p:sp>
        <p:nvSpPr>
          <p:cNvPr id="7" name="Text 3"/>
          <p:cNvSpPr/>
          <p:nvPr/>
        </p:nvSpPr>
        <p:spPr>
          <a:xfrm>
            <a:off x="1950482" y="3066336"/>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2. Submit Ticket</a:t>
            </a:r>
            <a:endParaRPr lang="en-US" sz="1850" dirty="0"/>
          </a:p>
        </p:txBody>
      </p:sp>
      <p:sp>
        <p:nvSpPr>
          <p:cNvPr id="8" name="Text 4"/>
          <p:cNvSpPr/>
          <p:nvPr/>
        </p:nvSpPr>
        <p:spPr>
          <a:xfrm>
            <a:off x="1950482" y="3483173"/>
            <a:ext cx="11886128" cy="308372"/>
          </a:xfrm>
          <a:prstGeom prst="rect">
            <a:avLst/>
          </a:prstGeom>
          <a:noFill/>
          <a:ln/>
        </p:spPr>
        <p:txBody>
          <a:bodyPr wrap="none" lIns="0" tIns="0" rIns="0" bIns="0" rtlCol="0" anchor="t"/>
          <a:lstStyle/>
          <a:p>
            <a:pPr marL="0" indent="0" algn="l">
              <a:lnSpc>
                <a:spcPts val="2400"/>
              </a:lnSpc>
              <a:buNone/>
            </a:pPr>
            <a:r>
              <a:rPr lang="en-US" sz="1500" dirty="0">
                <a:solidFill>
                  <a:srgbClr val="C7CDD6"/>
                </a:solidFill>
                <a:latin typeface="Inter" pitchFamily="34" charset="0"/>
                <a:ea typeface="Inter" pitchFamily="34" charset="-122"/>
                <a:cs typeface="Inter" pitchFamily="34" charset="-120"/>
              </a:rPr>
              <a:t>Users detail their issues via a simple form.</a:t>
            </a:r>
            <a:endParaRPr lang="en-US" sz="1500" dirty="0"/>
          </a:p>
        </p:txBody>
      </p:sp>
      <p:pic>
        <p:nvPicPr>
          <p:cNvPr id="9" name="Image 2" descr="preencoded.png"/>
          <p:cNvPicPr>
            <a:picLocks noChangeAspect="1"/>
          </p:cNvPicPr>
          <p:nvPr/>
        </p:nvPicPr>
        <p:blipFill>
          <a:blip r:embed="rId5"/>
          <a:stretch>
            <a:fillRect/>
          </a:stretch>
        </p:blipFill>
        <p:spPr>
          <a:xfrm>
            <a:off x="793790" y="4030385"/>
            <a:ext cx="963930" cy="1156811"/>
          </a:xfrm>
          <a:prstGeom prst="rect">
            <a:avLst/>
          </a:prstGeom>
        </p:spPr>
      </p:pic>
      <p:sp>
        <p:nvSpPr>
          <p:cNvPr id="10" name="Text 5"/>
          <p:cNvSpPr/>
          <p:nvPr/>
        </p:nvSpPr>
        <p:spPr>
          <a:xfrm>
            <a:off x="1950482" y="4223147"/>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3. Agent Updates</a:t>
            </a:r>
            <a:endParaRPr lang="en-US" sz="1850" dirty="0"/>
          </a:p>
        </p:txBody>
      </p:sp>
      <p:sp>
        <p:nvSpPr>
          <p:cNvPr id="11" name="Text 6"/>
          <p:cNvSpPr/>
          <p:nvPr/>
        </p:nvSpPr>
        <p:spPr>
          <a:xfrm>
            <a:off x="1950482" y="4639985"/>
            <a:ext cx="11886128" cy="308372"/>
          </a:xfrm>
          <a:prstGeom prst="rect">
            <a:avLst/>
          </a:prstGeom>
          <a:noFill/>
          <a:ln/>
        </p:spPr>
        <p:txBody>
          <a:bodyPr wrap="none" lIns="0" tIns="0" rIns="0" bIns="0" rtlCol="0" anchor="t"/>
          <a:lstStyle/>
          <a:p>
            <a:pPr marL="0" indent="0" algn="l">
              <a:lnSpc>
                <a:spcPts val="2400"/>
              </a:lnSpc>
              <a:buNone/>
            </a:pPr>
            <a:r>
              <a:rPr lang="en-US" sz="1500" dirty="0">
                <a:solidFill>
                  <a:srgbClr val="C7CDD6"/>
                </a:solidFill>
                <a:latin typeface="Inter" pitchFamily="34" charset="0"/>
                <a:ea typeface="Inter" pitchFamily="34" charset="-122"/>
                <a:cs typeface="Inter" pitchFamily="34" charset="-120"/>
              </a:rPr>
              <a:t>Support agents provide progress and solutions.</a:t>
            </a:r>
            <a:endParaRPr lang="en-US" sz="1500" dirty="0"/>
          </a:p>
        </p:txBody>
      </p:sp>
      <p:pic>
        <p:nvPicPr>
          <p:cNvPr id="12" name="Image 3" descr="preencoded.png"/>
          <p:cNvPicPr>
            <a:picLocks noChangeAspect="1"/>
          </p:cNvPicPr>
          <p:nvPr/>
        </p:nvPicPr>
        <p:blipFill>
          <a:blip r:embed="rId6"/>
          <a:stretch>
            <a:fillRect/>
          </a:stretch>
        </p:blipFill>
        <p:spPr>
          <a:xfrm>
            <a:off x="793790" y="5187196"/>
            <a:ext cx="963930" cy="1156811"/>
          </a:xfrm>
          <a:prstGeom prst="rect">
            <a:avLst/>
          </a:prstGeom>
        </p:spPr>
      </p:pic>
      <p:sp>
        <p:nvSpPr>
          <p:cNvPr id="13" name="Text 7"/>
          <p:cNvSpPr/>
          <p:nvPr/>
        </p:nvSpPr>
        <p:spPr>
          <a:xfrm>
            <a:off x="1950482" y="5379958"/>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4. Notification Sent</a:t>
            </a:r>
            <a:endParaRPr lang="en-US" sz="1850" dirty="0"/>
          </a:p>
        </p:txBody>
      </p:sp>
      <p:sp>
        <p:nvSpPr>
          <p:cNvPr id="14" name="Text 8"/>
          <p:cNvSpPr/>
          <p:nvPr/>
        </p:nvSpPr>
        <p:spPr>
          <a:xfrm>
            <a:off x="1950482" y="5796796"/>
            <a:ext cx="11886128" cy="308372"/>
          </a:xfrm>
          <a:prstGeom prst="rect">
            <a:avLst/>
          </a:prstGeom>
          <a:noFill/>
          <a:ln/>
        </p:spPr>
        <p:txBody>
          <a:bodyPr wrap="none" lIns="0" tIns="0" rIns="0" bIns="0" rtlCol="0" anchor="t"/>
          <a:lstStyle/>
          <a:p>
            <a:pPr marL="0" indent="0" algn="l">
              <a:lnSpc>
                <a:spcPts val="2400"/>
              </a:lnSpc>
              <a:buNone/>
            </a:pPr>
            <a:r>
              <a:rPr lang="en-US" sz="1500" dirty="0">
                <a:solidFill>
                  <a:srgbClr val="C7CDD6"/>
                </a:solidFill>
                <a:latin typeface="Inter" pitchFamily="34" charset="0"/>
                <a:ea typeface="Inter" pitchFamily="34" charset="-122"/>
                <a:cs typeface="Inter" pitchFamily="34" charset="-120"/>
              </a:rPr>
              <a:t>Automated alerts keep users informed.</a:t>
            </a:r>
            <a:endParaRPr lang="en-US" sz="1500" dirty="0"/>
          </a:p>
        </p:txBody>
      </p:sp>
      <p:pic>
        <p:nvPicPr>
          <p:cNvPr id="15" name="Image 4" descr="preencoded.png"/>
          <p:cNvPicPr>
            <a:picLocks noChangeAspect="1"/>
          </p:cNvPicPr>
          <p:nvPr/>
        </p:nvPicPr>
        <p:blipFill>
          <a:blip r:embed="rId7"/>
          <a:stretch>
            <a:fillRect/>
          </a:stretch>
        </p:blipFill>
        <p:spPr>
          <a:xfrm>
            <a:off x="793790" y="6344007"/>
            <a:ext cx="963930" cy="1156811"/>
          </a:xfrm>
          <a:prstGeom prst="rect">
            <a:avLst/>
          </a:prstGeom>
        </p:spPr>
      </p:pic>
      <p:sp>
        <p:nvSpPr>
          <p:cNvPr id="16" name="Text 9"/>
          <p:cNvSpPr/>
          <p:nvPr/>
        </p:nvSpPr>
        <p:spPr>
          <a:xfrm>
            <a:off x="1950482" y="6536769"/>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5. Resolved/Closed</a:t>
            </a:r>
            <a:endParaRPr lang="en-US" sz="1850" dirty="0"/>
          </a:p>
        </p:txBody>
      </p:sp>
      <p:sp>
        <p:nvSpPr>
          <p:cNvPr id="17" name="Text 10"/>
          <p:cNvSpPr/>
          <p:nvPr/>
        </p:nvSpPr>
        <p:spPr>
          <a:xfrm>
            <a:off x="1950482" y="6953607"/>
            <a:ext cx="11886128" cy="308372"/>
          </a:xfrm>
          <a:prstGeom prst="rect">
            <a:avLst/>
          </a:prstGeom>
          <a:noFill/>
          <a:ln/>
        </p:spPr>
        <p:txBody>
          <a:bodyPr wrap="none" lIns="0" tIns="0" rIns="0" bIns="0" rtlCol="0" anchor="t"/>
          <a:lstStyle/>
          <a:p>
            <a:pPr marL="0" indent="0" algn="l">
              <a:lnSpc>
                <a:spcPts val="2400"/>
              </a:lnSpc>
              <a:buNone/>
            </a:pPr>
            <a:r>
              <a:rPr lang="en-US" sz="1500" dirty="0">
                <a:solidFill>
                  <a:srgbClr val="C7CDD6"/>
                </a:solidFill>
                <a:latin typeface="Inter" pitchFamily="34" charset="0"/>
                <a:ea typeface="Inter" pitchFamily="34" charset="-122"/>
                <a:cs typeface="Inter" pitchFamily="34" charset="-120"/>
              </a:rPr>
              <a:t>Issue successfully addressed and ticket finalized.</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21638" y="566976"/>
            <a:ext cx="6248995" cy="644366"/>
          </a:xfrm>
          <a:prstGeom prst="rect">
            <a:avLst/>
          </a:prstGeom>
          <a:noFill/>
          <a:ln/>
        </p:spPr>
        <p:txBody>
          <a:bodyPr wrap="none" lIns="0" tIns="0" rIns="0" bIns="0" rtlCol="0" anchor="t"/>
          <a:lstStyle/>
          <a:p>
            <a:pPr marL="0" indent="0" algn="l">
              <a:lnSpc>
                <a:spcPts val="5050"/>
              </a:lnSpc>
              <a:buNone/>
            </a:pPr>
            <a:r>
              <a:rPr lang="en-US" sz="4050" dirty="0">
                <a:solidFill>
                  <a:srgbClr val="EFD5FA"/>
                </a:solidFill>
                <a:latin typeface="Instrument Sans Medium" pitchFamily="34" charset="0"/>
                <a:ea typeface="Instrument Sans Medium" pitchFamily="34" charset="-122"/>
                <a:cs typeface="Instrument Sans Medium" pitchFamily="34" charset="-120"/>
              </a:rPr>
              <a:t>Intuitive End User Screens</a:t>
            </a:r>
            <a:endParaRPr lang="en-US" sz="4050" dirty="0"/>
          </a:p>
        </p:txBody>
      </p:sp>
      <p:sp>
        <p:nvSpPr>
          <p:cNvPr id="3" name="Text 1"/>
          <p:cNvSpPr/>
          <p:nvPr/>
        </p:nvSpPr>
        <p:spPr>
          <a:xfrm>
            <a:off x="721638" y="1706047"/>
            <a:ext cx="6342102" cy="989767"/>
          </a:xfrm>
          <a:prstGeom prst="rect">
            <a:avLst/>
          </a:prstGeom>
          <a:noFill/>
          <a:ln/>
        </p:spPr>
        <p:txBody>
          <a:bodyPr wrap="squar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The end-user experience in QuickDesk is designed for clarity and ease of use, ensuring they can efficiently manage their support needs.</a:t>
            </a:r>
            <a:endParaRPr lang="en-US" sz="1600" dirty="0"/>
          </a:p>
        </p:txBody>
      </p:sp>
      <p:sp>
        <p:nvSpPr>
          <p:cNvPr id="4" name="Text 2"/>
          <p:cNvSpPr/>
          <p:nvPr/>
        </p:nvSpPr>
        <p:spPr>
          <a:xfrm>
            <a:off x="721638" y="2881313"/>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Dashboard:</a:t>
            </a:r>
            <a:r>
              <a:rPr lang="en-US" sz="1600" dirty="0">
                <a:solidFill>
                  <a:srgbClr val="C7CDD6"/>
                </a:solidFill>
                <a:latin typeface="Inter" pitchFamily="34" charset="0"/>
                <a:ea typeface="Inter" pitchFamily="34" charset="-122"/>
                <a:cs typeface="Inter" pitchFamily="34" charset="-120"/>
              </a:rPr>
              <a:t> Central hub with filters and search for quick ticket access.</a:t>
            </a:r>
            <a:endParaRPr lang="en-US" sz="1600" dirty="0"/>
          </a:p>
        </p:txBody>
      </p:sp>
      <p:sp>
        <p:nvSpPr>
          <p:cNvPr id="5" name="Text 3"/>
          <p:cNvSpPr/>
          <p:nvPr/>
        </p:nvSpPr>
        <p:spPr>
          <a:xfrm>
            <a:off x="721638" y="3613309"/>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Ticket Creation Form:</a:t>
            </a:r>
            <a:r>
              <a:rPr lang="en-US" sz="1600" dirty="0">
                <a:solidFill>
                  <a:srgbClr val="C7CDD6"/>
                </a:solidFill>
                <a:latin typeface="Inter" pitchFamily="34" charset="0"/>
                <a:ea typeface="Inter" pitchFamily="34" charset="-122"/>
                <a:cs typeface="Inter" pitchFamily="34" charset="-120"/>
              </a:rPr>
              <a:t> Simple, guided process for submitting new issues.</a:t>
            </a:r>
            <a:endParaRPr lang="en-US" sz="1600" dirty="0"/>
          </a:p>
        </p:txBody>
      </p:sp>
      <p:sp>
        <p:nvSpPr>
          <p:cNvPr id="6" name="Text 4"/>
          <p:cNvSpPr/>
          <p:nvPr/>
        </p:nvSpPr>
        <p:spPr>
          <a:xfrm>
            <a:off x="721638" y="4345305"/>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Threaded Messages:</a:t>
            </a:r>
            <a:r>
              <a:rPr lang="en-US" sz="1600" dirty="0">
                <a:solidFill>
                  <a:srgbClr val="C7CDD6"/>
                </a:solidFill>
                <a:latin typeface="Inter" pitchFamily="34" charset="0"/>
                <a:ea typeface="Inter" pitchFamily="34" charset="-122"/>
                <a:cs typeface="Inter" pitchFamily="34" charset="-120"/>
              </a:rPr>
              <a:t> Clear, chronological view of all communication within a ticket.</a:t>
            </a:r>
            <a:endParaRPr lang="en-US" sz="1600" dirty="0"/>
          </a:p>
        </p:txBody>
      </p:sp>
      <p:sp>
        <p:nvSpPr>
          <p:cNvPr id="7" name="Text 5"/>
          <p:cNvSpPr/>
          <p:nvPr/>
        </p:nvSpPr>
        <p:spPr>
          <a:xfrm>
            <a:off x="721638" y="5077301"/>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Profile Settings:</a:t>
            </a:r>
            <a:r>
              <a:rPr lang="en-US" sz="1600" dirty="0">
                <a:solidFill>
                  <a:srgbClr val="C7CDD6"/>
                </a:solidFill>
                <a:latin typeface="Inter" pitchFamily="34" charset="0"/>
                <a:ea typeface="Inter" pitchFamily="34" charset="-122"/>
                <a:cs typeface="Inter" pitchFamily="34" charset="-120"/>
              </a:rPr>
              <a:t> Personalizable options for user preferences and information.</a:t>
            </a:r>
            <a:endParaRPr lang="en-US" sz="1600" dirty="0"/>
          </a:p>
        </p:txBody>
      </p:sp>
      <p:pic>
        <p:nvPicPr>
          <p:cNvPr id="8" name="Image 0" descr="preencoded.png"/>
          <p:cNvPicPr>
            <a:picLocks noChangeAspect="1"/>
          </p:cNvPicPr>
          <p:nvPr/>
        </p:nvPicPr>
        <p:blipFill>
          <a:blip r:embed="rId3"/>
          <a:stretch>
            <a:fillRect/>
          </a:stretch>
        </p:blipFill>
        <p:spPr>
          <a:xfrm>
            <a:off x="7574280" y="1752481"/>
            <a:ext cx="6342102" cy="63421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1638" y="566976"/>
            <a:ext cx="8350925" cy="644366"/>
          </a:xfrm>
          <a:prstGeom prst="rect">
            <a:avLst/>
          </a:prstGeom>
          <a:noFill/>
          <a:ln/>
        </p:spPr>
        <p:txBody>
          <a:bodyPr wrap="none" lIns="0" tIns="0" rIns="0" bIns="0" rtlCol="0" anchor="t"/>
          <a:lstStyle/>
          <a:p>
            <a:pPr marL="0" indent="0" algn="l">
              <a:lnSpc>
                <a:spcPts val="5050"/>
              </a:lnSpc>
              <a:buNone/>
            </a:pPr>
            <a:r>
              <a:rPr lang="en-US" sz="4050" dirty="0">
                <a:solidFill>
                  <a:srgbClr val="EFD5FA"/>
                </a:solidFill>
                <a:latin typeface="Instrument Sans Medium" pitchFamily="34" charset="0"/>
                <a:ea typeface="Instrument Sans Medium" pitchFamily="34" charset="-122"/>
                <a:cs typeface="Instrument Sans Medium" pitchFamily="34" charset="-120"/>
              </a:rPr>
              <a:t>Efficient Support Agent Workflows</a:t>
            </a:r>
            <a:endParaRPr lang="en-US" sz="4050" dirty="0"/>
          </a:p>
        </p:txBody>
      </p:sp>
      <p:pic>
        <p:nvPicPr>
          <p:cNvPr id="3" name="Image 0" descr="preencoded.png"/>
          <p:cNvPicPr>
            <a:picLocks noChangeAspect="1"/>
          </p:cNvPicPr>
          <p:nvPr/>
        </p:nvPicPr>
        <p:blipFill>
          <a:blip r:embed="rId3"/>
          <a:stretch>
            <a:fillRect/>
          </a:stretch>
        </p:blipFill>
        <p:spPr>
          <a:xfrm>
            <a:off x="721638" y="1752481"/>
            <a:ext cx="6342102" cy="6342102"/>
          </a:xfrm>
          <a:prstGeom prst="rect">
            <a:avLst/>
          </a:prstGeom>
        </p:spPr>
      </p:pic>
      <p:sp>
        <p:nvSpPr>
          <p:cNvPr id="4" name="Text 1"/>
          <p:cNvSpPr/>
          <p:nvPr/>
        </p:nvSpPr>
        <p:spPr>
          <a:xfrm>
            <a:off x="7574280" y="1706047"/>
            <a:ext cx="6342102" cy="659844"/>
          </a:xfrm>
          <a:prstGeom prst="rect">
            <a:avLst/>
          </a:prstGeom>
          <a:noFill/>
          <a:ln/>
        </p:spPr>
        <p:txBody>
          <a:bodyPr wrap="square" lIns="0" tIns="0" rIns="0" bIns="0" rtlCol="0" anchor="t"/>
          <a:lstStyle/>
          <a:p>
            <a:pPr marL="0" indent="0" algn="l">
              <a:lnSpc>
                <a:spcPts val="2550"/>
              </a:lnSpc>
              <a:buNone/>
            </a:pPr>
            <a:r>
              <a:rPr lang="en-US" sz="1600" dirty="0">
                <a:solidFill>
                  <a:srgbClr val="C7CDD6"/>
                </a:solidFill>
                <a:latin typeface="Inter" pitchFamily="34" charset="0"/>
                <a:ea typeface="Inter" pitchFamily="34" charset="-122"/>
                <a:cs typeface="Inter" pitchFamily="34" charset="-120"/>
              </a:rPr>
              <a:t>Support agents benefit from a powerful interface designed to optimize their workflow and accelerate issue resolution.</a:t>
            </a:r>
            <a:endParaRPr lang="en-US" sz="1600" dirty="0"/>
          </a:p>
        </p:txBody>
      </p:sp>
      <p:sp>
        <p:nvSpPr>
          <p:cNvPr id="5" name="Text 2"/>
          <p:cNvSpPr/>
          <p:nvPr/>
        </p:nvSpPr>
        <p:spPr>
          <a:xfrm>
            <a:off x="7574280" y="2551390"/>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Multiple Queues:</a:t>
            </a:r>
            <a:r>
              <a:rPr lang="en-US" sz="1600" dirty="0">
                <a:solidFill>
                  <a:srgbClr val="C7CDD6"/>
                </a:solidFill>
                <a:latin typeface="Inter" pitchFamily="34" charset="0"/>
                <a:ea typeface="Inter" pitchFamily="34" charset="-122"/>
                <a:cs typeface="Inter" pitchFamily="34" charset="-120"/>
              </a:rPr>
              <a:t> Organize and prioritize tickets based on urgency or category.</a:t>
            </a:r>
            <a:endParaRPr lang="en-US" sz="1600" dirty="0"/>
          </a:p>
        </p:txBody>
      </p:sp>
      <p:sp>
        <p:nvSpPr>
          <p:cNvPr id="6" name="Text 3"/>
          <p:cNvSpPr/>
          <p:nvPr/>
        </p:nvSpPr>
        <p:spPr>
          <a:xfrm>
            <a:off x="7574280" y="3283387"/>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Assign/Update Tickets:</a:t>
            </a:r>
            <a:r>
              <a:rPr lang="en-US" sz="1600" dirty="0">
                <a:solidFill>
                  <a:srgbClr val="C7CDD6"/>
                </a:solidFill>
                <a:latin typeface="Inter" pitchFamily="34" charset="0"/>
                <a:ea typeface="Inter" pitchFamily="34" charset="-122"/>
                <a:cs typeface="Inter" pitchFamily="34" charset="-120"/>
              </a:rPr>
              <a:t> Easy assignment to team members and real-time status updates.</a:t>
            </a:r>
            <a:endParaRPr lang="en-US" sz="1600" dirty="0"/>
          </a:p>
        </p:txBody>
      </p:sp>
      <p:sp>
        <p:nvSpPr>
          <p:cNvPr id="7" name="Text 4"/>
          <p:cNvSpPr/>
          <p:nvPr/>
        </p:nvSpPr>
        <p:spPr>
          <a:xfrm>
            <a:off x="7574280" y="4015383"/>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C7CDD6"/>
                </a:solidFill>
                <a:latin typeface="Inter" pitchFamily="34" charset="0"/>
                <a:ea typeface="Inter" pitchFamily="34" charset="-122"/>
                <a:cs typeface="Inter" pitchFamily="34" charset="-120"/>
              </a:rPr>
              <a:t>Reply System:</a:t>
            </a:r>
            <a:r>
              <a:rPr lang="en-US" sz="1600" dirty="0">
                <a:solidFill>
                  <a:srgbClr val="C7CDD6"/>
                </a:solidFill>
                <a:latin typeface="Inter" pitchFamily="34" charset="0"/>
                <a:ea typeface="Inter" pitchFamily="34" charset="-122"/>
                <a:cs typeface="Inter" pitchFamily="34" charset="-120"/>
              </a:rPr>
              <a:t> Integrated communication tools for seamless interaction with users.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600</Words>
  <Application>Microsoft Office PowerPoint</Application>
  <PresentationFormat>Custom</PresentationFormat>
  <Paragraphs>87</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Instrument Sans Medium</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Harshit .</cp:lastModifiedBy>
  <cp:revision>2</cp:revision>
  <dcterms:created xsi:type="dcterms:W3CDTF">2025-08-02T11:28:06Z</dcterms:created>
  <dcterms:modified xsi:type="dcterms:W3CDTF">2025-08-02T11:34:51Z</dcterms:modified>
</cp:coreProperties>
</file>